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954838" cy="92408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h205U+mmvqiSO4RRV6OpOh0B0J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9B092-A1BD-DBFA-4FB6-9621C70558F2}" v="2" dt="2025-06-26T21:20:31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013763" cy="46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3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ftr" idx="11"/>
          </p:nvPr>
        </p:nvSpPr>
        <p:spPr>
          <a:xfrm>
            <a:off x="0" y="8777193"/>
            <a:ext cx="3013763" cy="4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763" cy="4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dt" idx="10"/>
          </p:nvPr>
        </p:nvSpPr>
        <p:spPr>
          <a:xfrm>
            <a:off x="3938871" y="0"/>
            <a:ext cx="3014393" cy="463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00" tIns="45400" rIns="90800" bIns="454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763" cy="4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who participate in mediation are required to:  • Be respectful of the mediator’s time and effort to help you resolve your case • Be responsive to communications from the ADR office and the mediator • Be prepared and participate in good faith • Adhere to the ADR rules and timeframes • If compensation is due to the mediator, promptly remit payment  </a:t>
            </a:r>
            <a:endParaRPr sz="11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67a4d1ff03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67a4d1ff03_1_17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367a4d1ff03_1_17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Contact ADR Website: 1JD-ADR Email: ADR-1JD@nycourts.gov Phone: 212-256-7956 FAQS: 1JD-ADR-FAQs </a:t>
            </a:r>
            <a:endParaRPr/>
          </a:p>
        </p:txBody>
      </p:sp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67a4d1ff03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g367a4d1ff03_2_27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367a4d1ff03_2_27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7a4d1ff0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7a4d1ff03_2_0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g367a4d1ff03_2_0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67a4d1ff03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67a4d1ff03_2_6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367a4d1ff03_2_6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DG</a:t>
            </a:r>
            <a:endParaRPr/>
          </a:p>
        </p:txBody>
      </p:sp>
      <p:sp>
        <p:nvSpPr>
          <p:cNvPr id="88" name="Google Shape;88;p3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763" cy="4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DG. LC ask DG, what does holistic justice mean to you?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763" cy="4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67a4d1ff03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67a4d1ff03_1_8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367a4d1ff03_1_8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/>
              <a:t>DG. What judicial leadership wants to see.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67a4d1ff03_2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00" cy="31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67a4d1ff03_2_13:notes"/>
          <p:cNvSpPr txBox="1">
            <a:spLocks noGrp="1"/>
          </p:cNvSpPr>
          <p:nvPr>
            <p:ph type="body" idx="1"/>
          </p:nvPr>
        </p:nvSpPr>
        <p:spPr>
          <a:xfrm>
            <a:off x="695484" y="4447153"/>
            <a:ext cx="5563800" cy="3638700"/>
          </a:xfrm>
          <a:prstGeom prst="rect">
            <a:avLst/>
          </a:prstGeom>
        </p:spPr>
        <p:txBody>
          <a:bodyPr spcFirstLastPara="1" wrap="square" lIns="92525" tIns="46250" rIns="92525" bIns="46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367a4d1ff03_2_13:notes"/>
          <p:cNvSpPr txBox="1">
            <a:spLocks noGrp="1"/>
          </p:cNvSpPr>
          <p:nvPr>
            <p:ph type="sldNum" idx="12"/>
          </p:nvPr>
        </p:nvSpPr>
        <p:spPr>
          <a:xfrm>
            <a:off x="3939466" y="8777193"/>
            <a:ext cx="3013800" cy="463500"/>
          </a:xfrm>
          <a:prstGeom prst="rect">
            <a:avLst/>
          </a:prstGeom>
        </p:spPr>
        <p:txBody>
          <a:bodyPr spcFirstLastPara="1" wrap="square" lIns="92525" tIns="46250" rIns="92525" bIns="462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sentation Title">
  <p:cSld name="Presentation Title">
    <p:bg>
      <p:bgPr>
        <a:gradFill>
          <a:gsLst>
            <a:gs pos="0">
              <a:srgbClr val="F5F7FC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9"/>
          <p:cNvSpPr/>
          <p:nvPr/>
        </p:nvSpPr>
        <p:spPr>
          <a:xfrm>
            <a:off x="0" y="2273643"/>
            <a:ext cx="12084908" cy="4584357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5400000" scaled="0"/>
          </a:gra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9"/>
          <p:cNvSpPr txBox="1">
            <a:spLocks noGrp="1"/>
          </p:cNvSpPr>
          <p:nvPr>
            <p:ph type="ctrTitle"/>
          </p:nvPr>
        </p:nvSpPr>
        <p:spPr>
          <a:xfrm>
            <a:off x="635976" y="2698775"/>
            <a:ext cx="1092004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9"/>
          <p:cNvSpPr txBox="1">
            <a:spLocks noGrp="1"/>
          </p:cNvSpPr>
          <p:nvPr>
            <p:ph type="subTitle" idx="1"/>
          </p:nvPr>
        </p:nvSpPr>
        <p:spPr>
          <a:xfrm>
            <a:off x="1524000" y="4537327"/>
            <a:ext cx="9144000" cy="1037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19" name="Google Shape;19;p39"/>
          <p:cNvCxnSpPr/>
          <p:nvPr/>
        </p:nvCxnSpPr>
        <p:spPr>
          <a:xfrm>
            <a:off x="635976" y="4375179"/>
            <a:ext cx="10920047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0" name="Google Shape;20;p39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78137" y="593125"/>
            <a:ext cx="8435725" cy="1265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rgbClr val="0D47A1"/>
            </a:gs>
            <a:gs pos="100000">
              <a:srgbClr val="002060"/>
            </a:gs>
          </a:gsLst>
          <a:lin ang="27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1"/>
          <p:cNvSpPr/>
          <p:nvPr/>
        </p:nvSpPr>
        <p:spPr>
          <a:xfrm>
            <a:off x="0" y="6014542"/>
            <a:ext cx="12192000" cy="843458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  <a:defRPr b="1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>
                <a:solidFill>
                  <a:srgbClr val="002060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>
                <a:solidFill>
                  <a:srgbClr val="002060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1"/>
          <p:cNvSpPr txBox="1"/>
          <p:nvPr/>
        </p:nvSpPr>
        <p:spPr>
          <a:xfrm>
            <a:off x="452285" y="6014543"/>
            <a:ext cx="8386916" cy="843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" name="Google Shape;27;p41"/>
          <p:cNvCxnSpPr/>
          <p:nvPr/>
        </p:nvCxnSpPr>
        <p:spPr>
          <a:xfrm>
            <a:off x="838200" y="1749680"/>
            <a:ext cx="105156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8" name="Google Shape;28;p41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06207" y="6161954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&amp; Title">
  <p:cSld name="Image &amp; 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2"/>
          <p:cNvSpPr/>
          <p:nvPr/>
        </p:nvSpPr>
        <p:spPr>
          <a:xfrm>
            <a:off x="0" y="6014543"/>
            <a:ext cx="12192000" cy="886320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2"/>
          <p:cNvSpPr txBox="1"/>
          <p:nvPr/>
        </p:nvSpPr>
        <p:spPr>
          <a:xfrm>
            <a:off x="452285" y="6014543"/>
            <a:ext cx="8386916" cy="438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2"/>
          <p:cNvSpPr/>
          <p:nvPr/>
        </p:nvSpPr>
        <p:spPr>
          <a:xfrm>
            <a:off x="0" y="-3197"/>
            <a:ext cx="12192000" cy="886320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2"/>
          <p:cNvSpPr txBox="1">
            <a:spLocks noGrp="1"/>
          </p:cNvSpPr>
          <p:nvPr>
            <p:ph type="title"/>
          </p:nvPr>
        </p:nvSpPr>
        <p:spPr>
          <a:xfrm>
            <a:off x="452285" y="78058"/>
            <a:ext cx="11267647" cy="762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37150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42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06207" y="6161954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 type="secHead">
  <p:cSld name="SECTION_HEADER">
    <p:bg>
      <p:bgPr>
        <a:gradFill>
          <a:gsLst>
            <a:gs pos="0">
              <a:srgbClr val="0D47A1"/>
            </a:gs>
            <a:gs pos="100000">
              <a:srgbClr val="002060"/>
            </a:gs>
          </a:gsLst>
          <a:lin ang="54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3"/>
          <p:cNvSpPr txBox="1">
            <a:spLocks noGrp="1"/>
          </p:cNvSpPr>
          <p:nvPr>
            <p:ph type="title"/>
          </p:nvPr>
        </p:nvSpPr>
        <p:spPr>
          <a:xfrm>
            <a:off x="831850" y="160087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3"/>
          <p:cNvSpPr txBox="1">
            <a:spLocks noGrp="1"/>
          </p:cNvSpPr>
          <p:nvPr>
            <p:ph type="body" idx="1"/>
          </p:nvPr>
        </p:nvSpPr>
        <p:spPr>
          <a:xfrm>
            <a:off x="831850" y="4741867"/>
            <a:ext cx="10515600" cy="1245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38" name="Google Shape;38;p43"/>
          <p:cNvCxnSpPr/>
          <p:nvPr/>
        </p:nvCxnSpPr>
        <p:spPr>
          <a:xfrm>
            <a:off x="831850" y="4589467"/>
            <a:ext cx="105156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9" name="Google Shape;39;p43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8782" y="6139543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&amp; Image 1">
  <p:cSld name="Text &amp; Image 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4"/>
          <p:cNvSpPr/>
          <p:nvPr/>
        </p:nvSpPr>
        <p:spPr>
          <a:xfrm>
            <a:off x="0" y="6014543"/>
            <a:ext cx="12192000" cy="886320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44"/>
          <p:cNvSpPr txBox="1">
            <a:spLocks noGrp="1"/>
          </p:cNvSpPr>
          <p:nvPr>
            <p:ph type="title"/>
          </p:nvPr>
        </p:nvSpPr>
        <p:spPr>
          <a:xfrm>
            <a:off x="452285" y="365125"/>
            <a:ext cx="601488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3715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  <a:defRPr sz="3600" b="1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4"/>
          <p:cNvSpPr txBox="1">
            <a:spLocks noGrp="1"/>
          </p:cNvSpPr>
          <p:nvPr>
            <p:ph type="body" idx="1"/>
          </p:nvPr>
        </p:nvSpPr>
        <p:spPr>
          <a:xfrm>
            <a:off x="452285" y="1825625"/>
            <a:ext cx="6014884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37150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>
                <a:solidFill>
                  <a:srgbClr val="002060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>
                <a:solidFill>
                  <a:srgbClr val="002060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4"/>
          <p:cNvSpPr txBox="1"/>
          <p:nvPr/>
        </p:nvSpPr>
        <p:spPr>
          <a:xfrm>
            <a:off x="440855" y="6073534"/>
            <a:ext cx="8386916" cy="507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" name="Google Shape;45;p44"/>
          <p:cNvCxnSpPr/>
          <p:nvPr/>
        </p:nvCxnSpPr>
        <p:spPr>
          <a:xfrm>
            <a:off x="452285" y="1749680"/>
            <a:ext cx="6014884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6" name="Google Shape;46;p44"/>
          <p:cNvPicPr preferRelativeResize="0"/>
          <p:nvPr/>
        </p:nvPicPr>
        <p:blipFill rotWithShape="1">
          <a:blip r:embed="rId2">
            <a:alphaModFix amt="30000"/>
          </a:blip>
          <a:srcRect/>
          <a:stretch/>
        </p:blipFill>
        <p:spPr>
          <a:xfrm>
            <a:off x="6853084" y="0"/>
            <a:ext cx="5338916" cy="6014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44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6207" y="6161954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&amp; Image 2">
  <p:cSld name="Text &amp; Image 2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5"/>
          <p:cNvSpPr/>
          <p:nvPr/>
        </p:nvSpPr>
        <p:spPr>
          <a:xfrm>
            <a:off x="0" y="6014543"/>
            <a:ext cx="12192000" cy="886320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5"/>
          <p:cNvSpPr txBox="1">
            <a:spLocks noGrp="1"/>
          </p:cNvSpPr>
          <p:nvPr>
            <p:ph type="title"/>
          </p:nvPr>
        </p:nvSpPr>
        <p:spPr>
          <a:xfrm>
            <a:off x="5758016" y="365125"/>
            <a:ext cx="601488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3715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  <a:defRPr sz="3600" b="1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5"/>
          <p:cNvSpPr txBox="1">
            <a:spLocks noGrp="1"/>
          </p:cNvSpPr>
          <p:nvPr>
            <p:ph type="body" idx="1"/>
          </p:nvPr>
        </p:nvSpPr>
        <p:spPr>
          <a:xfrm>
            <a:off x="5758016" y="1825625"/>
            <a:ext cx="6014884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37150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>
                <a:solidFill>
                  <a:srgbClr val="002060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>
                <a:solidFill>
                  <a:srgbClr val="002060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5"/>
          <p:cNvSpPr txBox="1"/>
          <p:nvPr/>
        </p:nvSpPr>
        <p:spPr>
          <a:xfrm>
            <a:off x="452285" y="6014543"/>
            <a:ext cx="8386916" cy="843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" name="Google Shape;53;p45"/>
          <p:cNvCxnSpPr/>
          <p:nvPr/>
        </p:nvCxnSpPr>
        <p:spPr>
          <a:xfrm>
            <a:off x="5758016" y="1749680"/>
            <a:ext cx="6014884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4" name="Google Shape;54;p45"/>
          <p:cNvPicPr preferRelativeResize="0"/>
          <p:nvPr/>
        </p:nvPicPr>
        <p:blipFill rotWithShape="1">
          <a:blip r:embed="rId2">
            <a:alphaModFix amt="30000"/>
          </a:blip>
          <a:srcRect/>
          <a:stretch/>
        </p:blipFill>
        <p:spPr>
          <a:xfrm>
            <a:off x="0" y="0"/>
            <a:ext cx="5338916" cy="6014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45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6207" y="6161954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">
  <p:cSld name="2 Colum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6"/>
          <p:cNvSpPr/>
          <p:nvPr/>
        </p:nvSpPr>
        <p:spPr>
          <a:xfrm>
            <a:off x="0" y="6014543"/>
            <a:ext cx="12192000" cy="886320"/>
          </a:xfrm>
          <a:prstGeom prst="rect">
            <a:avLst/>
          </a:prstGeom>
          <a:gradFill>
            <a:gsLst>
              <a:gs pos="0">
                <a:srgbClr val="0D47A1"/>
              </a:gs>
              <a:gs pos="100000">
                <a:srgbClr val="002060"/>
              </a:gs>
            </a:gsLst>
            <a:lin ang="0" scaled="0"/>
          </a:gra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6B9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  <a:defRPr b="1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6"/>
          <p:cNvSpPr txBox="1"/>
          <p:nvPr/>
        </p:nvSpPr>
        <p:spPr>
          <a:xfrm>
            <a:off x="452285" y="6014543"/>
            <a:ext cx="8386916" cy="843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" name="Google Shape;60;p46"/>
          <p:cNvCxnSpPr/>
          <p:nvPr/>
        </p:nvCxnSpPr>
        <p:spPr>
          <a:xfrm>
            <a:off x="838200" y="1749680"/>
            <a:ext cx="10515600" cy="0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99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>
                <a:solidFill>
                  <a:srgbClr val="002060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>
                <a:solidFill>
                  <a:srgbClr val="002060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99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  <a:defRPr>
                <a:solidFill>
                  <a:srgbClr val="002060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  <a:defRPr>
                <a:solidFill>
                  <a:srgbClr val="002060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46" descr="Tex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06207" y="6161954"/>
            <a:ext cx="3774795" cy="5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2.nycourts.gov/courts/1jd/supctmanh/adr.s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2.nycourts.gov/courts/1jd/supctmanh/faq-page.shtml" TargetMode="External"/><Relationship Id="rId4" Type="http://schemas.openxmlformats.org/officeDocument/2006/relationships/hyperlink" Target="mailto:ADR-1JD@nycourts.gov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2.nycourts.gov/courts/1jd/supctmanh/ADR-Commerical.s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>
            <a:spLocks noGrp="1"/>
          </p:cNvSpPr>
          <p:nvPr>
            <p:ph type="ctrTitle"/>
          </p:nvPr>
        </p:nvSpPr>
        <p:spPr>
          <a:xfrm>
            <a:off x="148046" y="2698775"/>
            <a:ext cx="1184365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en-US" sz="3600" dirty="0"/>
              <a:t>How to Get Your Civil Case Settled in Court-Sponsored Mediation</a:t>
            </a:r>
            <a:endParaRPr dirty="0"/>
          </a:p>
        </p:txBody>
      </p:sp>
      <p:sp>
        <p:nvSpPr>
          <p:cNvPr id="70" name="Google Shape;70;p1"/>
          <p:cNvSpPr txBox="1">
            <a:spLocks noGrp="1"/>
          </p:cNvSpPr>
          <p:nvPr>
            <p:ph type="subTitle" idx="1"/>
          </p:nvPr>
        </p:nvSpPr>
        <p:spPr>
          <a:xfrm>
            <a:off x="1524000" y="4531527"/>
            <a:ext cx="9144000" cy="10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/>
              <a:t>Dejana M. Perrone, Esq. New York County ADR Referee/Coordinator</a:t>
            </a:r>
            <a:endParaRPr sz="200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/>
              <a:t>July 10,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Making the Most of Free-Mediation Time From a Mediator in the Statewide Roster</a:t>
            </a:r>
            <a:endParaRPr/>
          </a:p>
        </p:txBody>
      </p:sp>
      <p:sp>
        <p:nvSpPr>
          <p:cNvPr id="130" name="Google Shape;130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Be respectful of the Mediator’s time and effort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Be responsive to communications from the ADR office and the Mediator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Be prepared and participate in good faith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Adhere to ADR rules and timeframes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Process Protections </a:t>
            </a:r>
            <a:endParaRPr/>
          </a:p>
        </p:txBody>
      </p:sp>
      <p:sp>
        <p:nvSpPr>
          <p:cNvPr id="136" name="Google Shape;136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Char char="•"/>
            </a:pPr>
            <a:r>
              <a:rPr lang="en-US"/>
              <a:t> All mediation communications are </a:t>
            </a:r>
            <a:r>
              <a:rPr lang="en-US" b="1"/>
              <a:t>confidential</a:t>
            </a:r>
            <a:r>
              <a:rPr lang="en-US"/>
              <a:t> and not subject to disclosure, except for: 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child abuse/neglect information 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threatened serious harm 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documents otherwise discoverable under law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Mediators may report administrative information without substantive details; ADR office provides status reports to assigned justices and reports non-compliance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Completion and Compliance</a:t>
            </a:r>
            <a:endParaRPr/>
          </a:p>
        </p:txBody>
      </p:sp>
      <p:sp>
        <p:nvSpPr>
          <p:cNvPr id="142" name="Google Shape;142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All cases must attend a post-mediation compliance conference within 60 days of referral 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If cases settle, parties must immediately notify the court by e-filing stipulation and informing chambers/ADR office, and withdrawing pending motions/appeals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Failure to follow ADR rules constitutes non-compliance, which is report to assigned justice </a:t>
            </a:r>
            <a:endParaRPr/>
          </a:p>
          <a:p>
            <a:pPr marL="914400" lvl="1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Consequences may include case referral back to judge, required compliance conferences, or sanctions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67a4d1ff03_1_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Administrative Requirements</a:t>
            </a:r>
            <a:endParaRPr/>
          </a:p>
        </p:txBody>
      </p:sp>
      <p:sp>
        <p:nvSpPr>
          <p:cNvPr id="149" name="Google Shape;149;g367a4d1ff03_1_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/>
              <a:t>Documentation: </a:t>
            </a:r>
            <a:endParaRPr/>
          </a:p>
          <a:p>
            <a:pPr marL="457200" lvl="0" indent="-431800" algn="l" rtl="0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Mediators must complete a Report of the Neutral, and parties are encouraged to complete post-mediation surveys.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/>
              <a:t>Immunity:</a:t>
            </a:r>
            <a:endParaRPr/>
          </a:p>
          <a:p>
            <a:pPr marL="457200" lvl="0" indent="-431800" algn="l" rtl="0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Neutral third parties have legal immunity as provided by law when conducting court-referred ADR processes.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NYCADRC – Supreme Court Contacts</a:t>
            </a:r>
            <a:endParaRPr/>
          </a:p>
        </p:txBody>
      </p:sp>
      <p:sp>
        <p:nvSpPr>
          <p:cNvPr id="155" name="Google Shape;15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</a:pPr>
            <a:r>
              <a:rPr lang="en-US" sz="2600" b="1"/>
              <a:t>ADR Website: </a:t>
            </a:r>
            <a:r>
              <a:rPr lang="en-US" sz="2600" b="1" u="sng">
                <a:solidFill>
                  <a:schemeClr val="hlink"/>
                </a:solidFill>
                <a:hlinkClick r:id="rId3"/>
              </a:rPr>
              <a:t>1JD - ADR</a:t>
            </a:r>
            <a:endParaRPr sz="26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</a:pPr>
            <a:r>
              <a:rPr lang="en-US" sz="2600" b="1"/>
              <a:t>Email: </a:t>
            </a:r>
            <a:r>
              <a:rPr lang="en-US" sz="2600" b="1" u="sng">
                <a:solidFill>
                  <a:schemeClr val="hlink"/>
                </a:solidFill>
                <a:hlinkClick r:id="rId4"/>
              </a:rPr>
              <a:t>ADR-1JD@nycourts.gov</a:t>
            </a:r>
            <a:r>
              <a:rPr lang="en-US" sz="2600" b="1"/>
              <a:t> </a:t>
            </a:r>
            <a:endParaRPr sz="26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</a:pPr>
            <a:r>
              <a:rPr lang="en-US" sz="2600" b="1"/>
              <a:t>Phone: 212-256-7965 </a:t>
            </a:r>
            <a:endParaRPr sz="26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None/>
            </a:pPr>
            <a:r>
              <a:rPr lang="en-US" sz="2600" b="1"/>
              <a:t>FAQs: </a:t>
            </a:r>
            <a:r>
              <a:rPr lang="en-US" sz="2600" b="1" u="sng">
                <a:solidFill>
                  <a:schemeClr val="hlink"/>
                </a:solidFill>
                <a:hlinkClick r:id="rId5"/>
              </a:rPr>
              <a:t>1JD-ADR FAQs</a:t>
            </a:r>
            <a:endParaRPr sz="26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67a4d1ff03_2_27"/>
          <p:cNvSpPr txBox="1">
            <a:spLocks noGrp="1"/>
          </p:cNvSpPr>
          <p:nvPr>
            <p:ph type="ctrTitle"/>
          </p:nvPr>
        </p:nvSpPr>
        <p:spPr>
          <a:xfrm>
            <a:off x="148046" y="2698775"/>
            <a:ext cx="118437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/>
              <a:t>Thank You!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7a4d1ff03_2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Mediation?</a:t>
            </a:r>
            <a:endParaRPr/>
          </a:p>
        </p:txBody>
      </p:sp>
      <p:sp>
        <p:nvSpPr>
          <p:cNvPr id="77" name="Google Shape;77;g367a4d1ff03_2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dirty="0"/>
              <a:t>Mediation is a dispute resolution process in which a neutral third party (referred to as a mediator) helps parties communicate, identify issues, clarify perceptions, and explore options for a mutually acceptable outcome.</a:t>
            </a:r>
            <a:endParaRPr dirty="0"/>
          </a:p>
          <a:p>
            <a:pPr indent="-457200">
              <a:buSzPts val="1100"/>
            </a:pPr>
            <a:r>
              <a:rPr lang="en-US" dirty="0"/>
              <a:t>Does Not Make Decisions for the Parties</a:t>
            </a:r>
          </a:p>
          <a:p>
            <a:pPr indent="-457200">
              <a:buSzPts val="1100"/>
            </a:pPr>
            <a:r>
              <a:rPr lang="en-US" dirty="0"/>
              <a:t>Party-Driven; Voluntary</a:t>
            </a:r>
          </a:p>
          <a:p>
            <a:pPr indent="-457200">
              <a:buSzPts val="1100"/>
            </a:pPr>
            <a:r>
              <a:rPr lang="en-US" dirty="0"/>
              <a:t>Non-Binding Until Stipulation of Settlement</a:t>
            </a:r>
          </a:p>
          <a:p>
            <a:pPr indent="-457200">
              <a:buSzPts val="1100"/>
            </a:pPr>
            <a:r>
              <a:rPr lang="en-US" dirty="0"/>
              <a:t>Confidential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7a4d1ff03_2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Mediation?</a:t>
            </a:r>
            <a:endParaRPr/>
          </a:p>
        </p:txBody>
      </p:sp>
      <p:sp>
        <p:nvSpPr>
          <p:cNvPr id="84" name="Google Shape;84;g367a4d1ff03_2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31800" algn="l" rtl="0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Save Time and Money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Confidential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Fair and Neutral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Self-Crafted Resolutions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Fosters Cooperation and Improves Communication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Helps Clarify Each Party’s Key Issues 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Avoid Uncertainty of Judicial Outcome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Highly Effective, Even for Cases That Do Not Settle</a:t>
            </a:r>
            <a:endParaRPr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Nothing to Lose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SzPts val="3600"/>
            </a:pPr>
            <a:r>
              <a:rPr lang="en-US" sz="3600" dirty="0"/>
              <a:t>Rules Governing ADR Programs </a:t>
            </a:r>
            <a:br>
              <a:rPr lang="en-US" sz="3600" dirty="0"/>
            </a:br>
            <a:r>
              <a:rPr lang="en-US" sz="3600" dirty="0"/>
              <a:t>                                                                    Visit our </a:t>
            </a:r>
            <a:r>
              <a:rPr lang="en-US" sz="3600" b="0" dirty="0">
                <a:hlinkClick r:id="rId3"/>
              </a:rPr>
              <a:t>Website</a:t>
            </a:r>
            <a:endParaRPr lang="en-US" sz="3600" b="0"/>
          </a:p>
        </p:txBody>
      </p:sp>
      <p:sp>
        <p:nvSpPr>
          <p:cNvPr id="91" name="Google Shape;9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Eligibility and Entry Process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Mediator Selection and Assignment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Timing Requirements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Participation Requirements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Mediator Compensation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Confidentiality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Reporting Requirements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Post-Mediation Requirements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Non-Compliance Consequences 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Final Provisions 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 txBox="1">
            <a:spLocks noGrp="1"/>
          </p:cNvSpPr>
          <p:nvPr>
            <p:ph type="title"/>
          </p:nvPr>
        </p:nvSpPr>
        <p:spPr>
          <a:xfrm>
            <a:off x="838200" y="789150"/>
            <a:ext cx="9022724" cy="94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Eligibility </a:t>
            </a:r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1"/>
          </p:nvPr>
        </p:nvSpPr>
        <p:spPr>
          <a:xfrm>
            <a:off x="838200" y="1787703"/>
            <a:ext cx="10515600" cy="4150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/>
              <a:t>Presumptively Eligible</a:t>
            </a:r>
          </a:p>
          <a:p>
            <a:r>
              <a:rPr lang="en-US" dirty="0"/>
              <a:t>Any point in the litigation</a:t>
            </a:r>
          </a:p>
          <a:p>
            <a:r>
              <a:rPr lang="en-US" dirty="0"/>
              <a:t>Return to ADR is Welcome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en-US" sz="3600"/>
              <a:t>Entry Process</a:t>
            </a:r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2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-254000">
              <a:buSzPts val="2400"/>
              <a:buAutoNum type="arabicPeriod"/>
            </a:pPr>
            <a:r>
              <a:rPr lang="en-US" sz="2400" b="1" dirty="0"/>
              <a:t>Order of Reference:</a:t>
            </a:r>
            <a:r>
              <a:rPr lang="en-US" sz="2400" dirty="0"/>
              <a:t> Issued by the Justice assigned to the case; Parties can also request an order of reference to ADR from the Justice. </a:t>
            </a:r>
            <a:endParaRPr sz="2400" dirty="0"/>
          </a:p>
          <a:p>
            <a:pPr marL="228600" indent="-254000">
              <a:buSzPts val="2400"/>
              <a:buAutoNum type="arabicPeriod"/>
            </a:pPr>
            <a:r>
              <a:rPr lang="en-US" sz="2400" b="1" dirty="0"/>
              <a:t>Party/Attorney Initiated: </a:t>
            </a:r>
            <a:r>
              <a:rPr lang="en-US" sz="2400" dirty="0"/>
              <a:t>File a so-order stipulation to ADR </a:t>
            </a:r>
            <a:endParaRPr sz="2400" dirty="0"/>
          </a:p>
          <a:p>
            <a:pPr marL="228600" indent="-254000">
              <a:buSzPts val="2400"/>
              <a:buAutoNum type="arabicPeriod"/>
            </a:pPr>
            <a:r>
              <a:rPr lang="en-US" sz="2400" b="1" dirty="0"/>
              <a:t>Opt-In: </a:t>
            </a:r>
            <a:r>
              <a:rPr lang="en-US" sz="2400" dirty="0"/>
              <a:t>Through an online form, or by scanning a QR Code </a:t>
            </a:r>
            <a:endParaRPr sz="2400" dirty="0"/>
          </a:p>
          <a:p>
            <a:pPr marL="228600" indent="-254000">
              <a:buSzPts val="2400"/>
              <a:buAutoNum type="arabicPeriod"/>
            </a:pPr>
            <a:r>
              <a:rPr lang="en-US" sz="2400" b="1" dirty="0"/>
              <a:t>Attend an ADR conference: </a:t>
            </a:r>
            <a:r>
              <a:rPr lang="en-US" sz="2400" dirty="0"/>
              <a:t>Meet with an ADR attorney, confirm that the case is appropriate for mediation, and agree on limited, expedited pre-mediation discovery, if necessary. Or establish a time to re-assess ADR options.</a:t>
            </a: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67a4d1ff03_1_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Mediator Selection and Assignment	</a:t>
            </a:r>
            <a:endParaRPr/>
          </a:p>
        </p:txBody>
      </p:sp>
      <p:sp>
        <p:nvSpPr>
          <p:cNvPr id="111" name="Google Shape;111;g367a4d1ff03_1_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 dirty="0"/>
              <a:t>Selecting a Mediator:</a:t>
            </a:r>
            <a:endParaRPr dirty="0"/>
          </a:p>
          <a:p>
            <a:pPr indent="-416560">
              <a:buSzPct val="100000"/>
            </a:pPr>
            <a:r>
              <a:rPr lang="en-US" sz="2400" dirty="0"/>
              <a:t>The ADR Coordinator typically selects mediators based on expertise, availability, and other factors like ability to pay or case complexity. </a:t>
            </a:r>
          </a:p>
          <a:p>
            <a:pPr marL="457200" lvl="0" indent="-41656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Parties may choose their own mediator from approved rosters but must indicate this intent within one business day.</a:t>
            </a:r>
            <a:endParaRPr sz="24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 dirty="0"/>
              <a:t>Assignment Process:</a:t>
            </a:r>
            <a:endParaRPr dirty="0"/>
          </a:p>
          <a:p>
            <a:pPr marL="457200" lvl="0" indent="-431165" algn="l" rtl="0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Cases are assigned to an ADR case manager who coordinates between parties and mediators. </a:t>
            </a:r>
            <a:endParaRPr sz="2400"/>
          </a:p>
          <a:p>
            <a:pPr indent="-431165">
              <a:buSzPct val="100000"/>
            </a:pPr>
            <a:r>
              <a:rPr lang="en-US" sz="2400" dirty="0"/>
              <a:t>A Notice of Confirmation confirms the mediator assignment</a:t>
            </a:r>
          </a:p>
          <a:p>
            <a:pPr indent="-431165">
              <a:buSzPct val="100000"/>
            </a:pPr>
            <a:r>
              <a:rPr lang="en-US" sz="2400" dirty="0"/>
              <a:t>Initial session should occur within 30 days of receipt of the NOC</a:t>
            </a: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>
            <a:spLocks noGrp="1"/>
          </p:cNvSpPr>
          <p:nvPr>
            <p:ph type="title"/>
          </p:nvPr>
        </p:nvSpPr>
        <p:spPr>
          <a:xfrm>
            <a:off x="838200" y="789150"/>
            <a:ext cx="9022724" cy="94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/>
              <a:t>Scheduling, Timeline, and Attendance </a:t>
            </a:r>
            <a:endParaRPr/>
          </a:p>
        </p:txBody>
      </p:sp>
      <p:sp>
        <p:nvSpPr>
          <p:cNvPr id="117" name="Google Shape;117;p6"/>
          <p:cNvSpPr txBox="1">
            <a:spLocks noGrp="1"/>
          </p:cNvSpPr>
          <p:nvPr>
            <p:ph type="body" idx="1"/>
          </p:nvPr>
        </p:nvSpPr>
        <p:spPr>
          <a:xfrm>
            <a:off x="838200" y="1787703"/>
            <a:ext cx="10515600" cy="4150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4165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Initial mediation must occur within 30 days of mediator confirmation. </a:t>
            </a:r>
            <a:endParaRPr/>
          </a:p>
          <a:p>
            <a:pPr marL="457200" lvl="0" indent="-4165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The entire mediation process should conclude within 45 days, though extensions may be granted for good cause.</a:t>
            </a:r>
            <a:endParaRPr/>
          </a:p>
          <a:p>
            <a:pPr marL="457200" lvl="0" indent="-4165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Attendance is mandatory for the first three hours of mediation. </a:t>
            </a:r>
            <a:endParaRPr/>
          </a:p>
          <a:p>
            <a:pPr marL="457200" lvl="0" indent="-4165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Participants must be prepared, familiar with case facts, and authorized to settle. </a:t>
            </a:r>
            <a:endParaRPr/>
          </a:p>
          <a:p>
            <a:pPr marL="457200" lvl="0" indent="-4165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Pre-mediation statements must be exchanged at least 10 days before the session. </a:t>
            </a:r>
            <a:endParaRPr/>
          </a:p>
          <a:p>
            <a:pPr marL="457200" lvl="0" indent="-4165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Limited pre-mediation discovery may be exchanged by stipulation.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67a4d1ff03_2_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Financial Aspects</a:t>
            </a:r>
            <a:endParaRPr/>
          </a:p>
        </p:txBody>
      </p:sp>
      <p:sp>
        <p:nvSpPr>
          <p:cNvPr id="124" name="Google Shape;124;g367a4d1ff03_2_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1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-US" b="1"/>
              <a:t>ADR Coordinator Selected Mediators: </a:t>
            </a:r>
            <a:endParaRPr b="1"/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First 3 hours are free, additional time at $400/hour </a:t>
            </a:r>
            <a:endParaRPr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b="1"/>
              <a:t>Party-Selected Mediators: </a:t>
            </a:r>
            <a:endParaRPr b="1"/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$450/hour from session start (preparation time is free) </a:t>
            </a:r>
            <a:endParaRPr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b="1"/>
              <a:t>Complex Cases: </a:t>
            </a:r>
            <a:endParaRPr b="1"/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Higher rates may be agreed upon </a:t>
            </a:r>
            <a:endParaRPr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b="1"/>
              <a:t>Parties split costs equally, unless otherwise agreed </a:t>
            </a:r>
            <a:endParaRPr b="1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b="1"/>
              <a:t>Fees may apply for no-shows without 24-hour notice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5417</TotalTime>
  <Words>850</Words>
  <Application>Microsoft Office PowerPoint</Application>
  <PresentationFormat>Widescreen</PresentationFormat>
  <Paragraphs>104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How to Get Your Civil Case Settled in Court-Sponsored Mediation</vt:lpstr>
      <vt:lpstr>What is Mediation?</vt:lpstr>
      <vt:lpstr>Why Mediation?</vt:lpstr>
      <vt:lpstr>Rules Governing ADR Programs                                                                      Visit our Website</vt:lpstr>
      <vt:lpstr>Eligibility </vt:lpstr>
      <vt:lpstr>Entry Process</vt:lpstr>
      <vt:lpstr>Mediator Selection and Assignment </vt:lpstr>
      <vt:lpstr>Scheduling, Timeline, and Attendance </vt:lpstr>
      <vt:lpstr>Financial Aspects</vt:lpstr>
      <vt:lpstr>Making the Most of Free-Mediation Time From a Mediator in the Statewide Roster</vt:lpstr>
      <vt:lpstr>Process Protections </vt:lpstr>
      <vt:lpstr>Completion and Compliance</vt:lpstr>
      <vt:lpstr>Administrative Requirements</vt:lpstr>
      <vt:lpstr>NYCADRC – Supreme Court Contacts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Krysta Hartley</dc:creator>
  <cp:lastModifiedBy>Tania Pagan</cp:lastModifiedBy>
  <cp:revision>92</cp:revision>
  <dcterms:created xsi:type="dcterms:W3CDTF">2024-05-07T18:13:10Z</dcterms:created>
  <dcterms:modified xsi:type="dcterms:W3CDTF">2025-07-01T13:30:25Z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0x010100BE3B321AAAC43944AEE1848B74CDF93E</vt:lpwstr>
  </property>
  <property fmtid="{D5CDD505-2E9C-101B-9397-08002B2CF9AE}" pid="3" name="MediaServiceImageTags">
    <vt:lpwstr/>
  </property>
</Properties>
</file>